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Override PartName="/ppt/charts/style11.xml" ContentType="application/vnd.ms-office.chart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olors10.xml" ContentType="application/vnd.ms-office.chartcolorstyle+xml"/>
  <Override PartName="/ppt/charts/style9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style10.xml" ContentType="application/vnd.ms-office.chart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1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76" r:id="rId11"/>
    <p:sldId id="264" r:id="rId12"/>
    <p:sldId id="277" r:id="rId13"/>
    <p:sldId id="265" r:id="rId14"/>
    <p:sldId id="278" r:id="rId15"/>
    <p:sldId id="266" r:id="rId16"/>
    <p:sldId id="279" r:id="rId17"/>
    <p:sldId id="267" r:id="rId18"/>
    <p:sldId id="268" r:id="rId19"/>
    <p:sldId id="281" r:id="rId20"/>
    <p:sldId id="269" r:id="rId21"/>
    <p:sldId id="282" r:id="rId22"/>
    <p:sldId id="270" r:id="rId23"/>
    <p:sldId id="283" r:id="rId24"/>
    <p:sldId id="271" r:id="rId25"/>
    <p:sldId id="272" r:id="rId26"/>
    <p:sldId id="285" r:id="rId27"/>
    <p:sldId id="287" r:id="rId28"/>
    <p:sldId id="286" r:id="rId2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juan\Desktop\grafica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juan\Desktop\graficas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juan\Desktop\grafica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juan\Desktop\grafica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juan\Desktop\grafica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juan\Desktop\grafica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juan\Desktop\grafica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juan\Desktop\grafica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juan\Desktop\grafica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juan\Desktop\grafica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juan\Desktop\grafic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3000" dirty="0" smtClean="0"/>
              <a:t>Beneficiados</a:t>
            </a:r>
          </a:p>
          <a:p>
            <a:pPr algn="ctr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3000" dirty="0" smtClean="0"/>
              <a:t>2017</a:t>
            </a:r>
            <a:endParaRPr lang="es-MX" sz="3000" dirty="0"/>
          </a:p>
        </c:rich>
      </c:tx>
      <c:layout>
        <c:manualLayout>
          <c:xMode val="edge"/>
          <c:yMode val="edge"/>
          <c:x val="0.35777890080867264"/>
          <c:y val="7.590577136998844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Hoja1!$C$8:$C$20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Hoja1!$D$8:$D$20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239</c:v>
                </c:pt>
                <c:pt idx="3">
                  <c:v>374</c:v>
                </c:pt>
                <c:pt idx="4">
                  <c:v>428</c:v>
                </c:pt>
                <c:pt idx="5">
                  <c:v>775</c:v>
                </c:pt>
                <c:pt idx="6">
                  <c:v>438</c:v>
                </c:pt>
                <c:pt idx="7">
                  <c:v>0</c:v>
                </c:pt>
                <c:pt idx="8">
                  <c:v>0</c:v>
                </c:pt>
                <c:pt idx="9">
                  <c:v>184</c:v>
                </c:pt>
                <c:pt idx="10">
                  <c:v>99</c:v>
                </c:pt>
                <c:pt idx="11">
                  <c:v>52</c:v>
                </c:pt>
                <c:pt idx="12">
                  <c:v>2589</c:v>
                </c:pt>
              </c:numCache>
            </c:numRef>
          </c:val>
        </c:ser>
        <c:dLbls>
          <c:showVal val="1"/>
        </c:dLbls>
        <c:gapDepth val="176"/>
        <c:shape val="cylinder"/>
        <c:axId val="99338496"/>
        <c:axId val="99704832"/>
        <c:axId val="0"/>
      </c:bar3DChart>
      <c:catAx>
        <c:axId val="99338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9704832"/>
        <c:crosses val="autoZero"/>
        <c:auto val="1"/>
        <c:lblAlgn val="ctr"/>
        <c:lblOffset val="100"/>
      </c:catAx>
      <c:valAx>
        <c:axId val="997048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93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Hoja1!$C$207:$C$219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Hoja1!$D$207:$D$219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74</c:v>
                </c:pt>
                <c:pt idx="6">
                  <c:v>269</c:v>
                </c:pt>
                <c:pt idx="7">
                  <c:v>78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421</c:v>
                </c:pt>
              </c:numCache>
            </c:numRef>
          </c:val>
        </c:ser>
        <c:dLbls>
          <c:showVal val="1"/>
        </c:dLbls>
        <c:gapDepth val="176"/>
        <c:shape val="cylinder"/>
        <c:axId val="102936960"/>
        <c:axId val="102938496"/>
        <c:axId val="0"/>
      </c:bar3DChart>
      <c:catAx>
        <c:axId val="102936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938496"/>
        <c:crosses val="autoZero"/>
        <c:auto val="1"/>
        <c:lblAlgn val="ctr"/>
        <c:lblOffset val="100"/>
      </c:catAx>
      <c:valAx>
        <c:axId val="1029384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293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Hoja1!$C$247:$C$259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Hoja1!$D$247:$D$259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2800</c:v>
                </c:pt>
                <c:pt idx="11">
                  <c:v>0</c:v>
                </c:pt>
                <c:pt idx="12">
                  <c:v>2800</c:v>
                </c:pt>
              </c:numCache>
            </c:numRef>
          </c:val>
        </c:ser>
        <c:dLbls>
          <c:showVal val="1"/>
        </c:dLbls>
        <c:gapDepth val="176"/>
        <c:shape val="cylinder"/>
        <c:axId val="104216832"/>
        <c:axId val="104230912"/>
        <c:axId val="0"/>
      </c:bar3DChart>
      <c:catAx>
        <c:axId val="1042168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4230912"/>
        <c:crosses val="autoZero"/>
        <c:auto val="1"/>
        <c:lblAlgn val="ctr"/>
        <c:lblOffset val="100"/>
      </c:catAx>
      <c:valAx>
        <c:axId val="1042309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421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6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sz="16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layout>
        <c:manualLayout>
          <c:xMode val="edge"/>
          <c:yMode val="edge"/>
          <c:x val="0.39545175057177551"/>
          <c:y val="7.5905771369988426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Hoja1!$C$47:$C$59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Hoja1!$D$47:$D$59</c:f>
              <c:numCache>
                <c:formatCode>General</c:formatCode>
                <c:ptCount val="13"/>
                <c:pt idx="0">
                  <c:v>960</c:v>
                </c:pt>
                <c:pt idx="1">
                  <c:v>1156</c:v>
                </c:pt>
                <c:pt idx="2">
                  <c:v>411</c:v>
                </c:pt>
                <c:pt idx="3">
                  <c:v>337</c:v>
                </c:pt>
                <c:pt idx="4">
                  <c:v>344</c:v>
                </c:pt>
                <c:pt idx="5">
                  <c:v>242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381</c:v>
                </c:pt>
                <c:pt idx="10">
                  <c:v>68</c:v>
                </c:pt>
                <c:pt idx="11">
                  <c:v>111</c:v>
                </c:pt>
                <c:pt idx="12">
                  <c:v>4010</c:v>
                </c:pt>
              </c:numCache>
            </c:numRef>
          </c:val>
        </c:ser>
        <c:dLbls>
          <c:showVal val="1"/>
        </c:dLbls>
        <c:gapDepth val="176"/>
        <c:shape val="cylinder"/>
        <c:axId val="99742080"/>
        <c:axId val="99743616"/>
        <c:axId val="0"/>
      </c:bar3DChart>
      <c:catAx>
        <c:axId val="99742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9743616"/>
        <c:crosses val="autoZero"/>
        <c:auto val="1"/>
        <c:lblAlgn val="ctr"/>
        <c:lblOffset val="100"/>
      </c:catAx>
      <c:valAx>
        <c:axId val="997436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974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layout>
        <c:manualLayout>
          <c:xMode val="edge"/>
          <c:yMode val="edge"/>
          <c:x val="0.35368642329329991"/>
          <c:y val="7.4956949227863584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4530</c:v>
                </c:pt>
                <c:pt idx="1">
                  <c:v>8990</c:v>
                </c:pt>
                <c:pt idx="2">
                  <c:v>1864</c:v>
                </c:pt>
                <c:pt idx="3">
                  <c:v>93</c:v>
                </c:pt>
                <c:pt idx="4">
                  <c:v>1432</c:v>
                </c:pt>
                <c:pt idx="5">
                  <c:v>605</c:v>
                </c:pt>
                <c:pt idx="6">
                  <c:v>35</c:v>
                </c:pt>
                <c:pt idx="7">
                  <c:v>100</c:v>
                </c:pt>
                <c:pt idx="8">
                  <c:v>73</c:v>
                </c:pt>
                <c:pt idx="9">
                  <c:v>489</c:v>
                </c:pt>
                <c:pt idx="10">
                  <c:v>545</c:v>
                </c:pt>
                <c:pt idx="11">
                  <c:v>1129</c:v>
                </c:pt>
                <c:pt idx="12">
                  <c:v>19885</c:v>
                </c:pt>
              </c:numCache>
            </c:numRef>
          </c:val>
        </c:ser>
        <c:dLbls>
          <c:showVal val="1"/>
        </c:dLbls>
        <c:gapDepth val="176"/>
        <c:shape val="cylinder"/>
        <c:axId val="100235520"/>
        <c:axId val="100253696"/>
        <c:axId val="0"/>
      </c:bar3DChart>
      <c:catAx>
        <c:axId val="100235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253696"/>
        <c:crosses val="autoZero"/>
        <c:auto val="1"/>
        <c:lblAlgn val="ctr"/>
        <c:lblOffset val="100"/>
      </c:catAx>
      <c:valAx>
        <c:axId val="1002536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023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layout>
        <c:manualLayout>
          <c:xMode val="edge"/>
          <c:yMode val="edge"/>
          <c:x val="0.36345390994454546"/>
          <c:y val="8.7068384806751414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Hoja1!$C$66:$C$78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Hoja1!$D$66:$D$78</c:f>
              <c:numCache>
                <c:formatCode>General</c:formatCode>
                <c:ptCount val="13"/>
                <c:pt idx="0">
                  <c:v>6606</c:v>
                </c:pt>
                <c:pt idx="1">
                  <c:v>5330</c:v>
                </c:pt>
                <c:pt idx="2">
                  <c:v>5437</c:v>
                </c:pt>
                <c:pt idx="3">
                  <c:v>3327</c:v>
                </c:pt>
                <c:pt idx="4">
                  <c:v>6468</c:v>
                </c:pt>
                <c:pt idx="5">
                  <c:v>9240</c:v>
                </c:pt>
                <c:pt idx="6">
                  <c:v>4405</c:v>
                </c:pt>
                <c:pt idx="7">
                  <c:v>2212</c:v>
                </c:pt>
                <c:pt idx="8">
                  <c:v>8363</c:v>
                </c:pt>
                <c:pt idx="9">
                  <c:v>7808</c:v>
                </c:pt>
                <c:pt idx="10">
                  <c:v>5329</c:v>
                </c:pt>
                <c:pt idx="11">
                  <c:v>3370</c:v>
                </c:pt>
                <c:pt idx="12">
                  <c:v>67895</c:v>
                </c:pt>
              </c:numCache>
            </c:numRef>
          </c:val>
        </c:ser>
        <c:dLbls>
          <c:showVal val="1"/>
        </c:dLbls>
        <c:gapDepth val="176"/>
        <c:shape val="cylinder"/>
        <c:axId val="100348288"/>
        <c:axId val="100349824"/>
        <c:axId val="0"/>
      </c:bar3DChart>
      <c:catAx>
        <c:axId val="100348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0349824"/>
        <c:crosses val="autoZero"/>
        <c:auto val="1"/>
        <c:lblAlgn val="ctr"/>
        <c:lblOffset val="100"/>
      </c:catAx>
      <c:valAx>
        <c:axId val="10034982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034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Hoja1!$C$85:$C$97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Hoja1!$D$85:$D$97</c:f>
              <c:numCache>
                <c:formatCode>General</c:formatCode>
                <c:ptCount val="13"/>
                <c:pt idx="0">
                  <c:v>248</c:v>
                </c:pt>
                <c:pt idx="1">
                  <c:v>206</c:v>
                </c:pt>
                <c:pt idx="2">
                  <c:v>469</c:v>
                </c:pt>
                <c:pt idx="3">
                  <c:v>319</c:v>
                </c:pt>
                <c:pt idx="4">
                  <c:v>521</c:v>
                </c:pt>
                <c:pt idx="5">
                  <c:v>726</c:v>
                </c:pt>
                <c:pt idx="6">
                  <c:v>36</c:v>
                </c:pt>
                <c:pt idx="7">
                  <c:v>0</c:v>
                </c:pt>
                <c:pt idx="8">
                  <c:v>262</c:v>
                </c:pt>
                <c:pt idx="9">
                  <c:v>629</c:v>
                </c:pt>
                <c:pt idx="10">
                  <c:v>339</c:v>
                </c:pt>
                <c:pt idx="11">
                  <c:v>53</c:v>
                </c:pt>
                <c:pt idx="12">
                  <c:v>3808</c:v>
                </c:pt>
              </c:numCache>
            </c:numRef>
          </c:val>
        </c:ser>
        <c:dLbls>
          <c:showVal val="1"/>
        </c:dLbls>
        <c:gapDepth val="176"/>
        <c:shape val="cylinder"/>
        <c:axId val="100399360"/>
        <c:axId val="102764544"/>
        <c:axId val="0"/>
      </c:bar3DChart>
      <c:catAx>
        <c:axId val="1003993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764544"/>
        <c:crosses val="autoZero"/>
        <c:auto val="1"/>
        <c:lblAlgn val="ctr"/>
        <c:lblOffset val="100"/>
      </c:catAx>
      <c:valAx>
        <c:axId val="1027645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039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layout>
        <c:manualLayout>
          <c:xMode val="edge"/>
          <c:yMode val="edge"/>
          <c:x val="0.36650314316927757"/>
          <c:y val="9.2951383780180585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Hoja1!$C$104:$C$116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Hoja1!$D$104:$D$116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567</c:v>
                </c:pt>
                <c:pt idx="3">
                  <c:v>0</c:v>
                </c:pt>
                <c:pt idx="4">
                  <c:v>327</c:v>
                </c:pt>
                <c:pt idx="5">
                  <c:v>150</c:v>
                </c:pt>
                <c:pt idx="6">
                  <c:v>0</c:v>
                </c:pt>
                <c:pt idx="7">
                  <c:v>710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1754</c:v>
                </c:pt>
              </c:numCache>
            </c:numRef>
          </c:val>
        </c:ser>
        <c:dLbls>
          <c:showVal val="1"/>
        </c:dLbls>
        <c:gapDepth val="176"/>
        <c:shape val="cylinder"/>
        <c:axId val="102814080"/>
        <c:axId val="102815616"/>
        <c:axId val="0"/>
      </c:bar3DChart>
      <c:catAx>
        <c:axId val="102814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815616"/>
        <c:crosses val="autoZero"/>
        <c:auto val="1"/>
        <c:lblAlgn val="ctr"/>
        <c:lblOffset val="100"/>
      </c:catAx>
      <c:valAx>
        <c:axId val="1028156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281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Beneficiados</a:t>
            </a:r>
            <a:endParaRPr lang="es-MX" sz="30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3000" b="1" i="0" baseline="0" dirty="0" smtClean="0">
                <a:effectLst/>
              </a:rPr>
              <a:t>2017</a:t>
            </a:r>
            <a:endParaRPr lang="es-MX" sz="3000" dirty="0">
              <a:effectLst/>
            </a:endParaRPr>
          </a:p>
        </c:rich>
      </c:tx>
      <c:layout>
        <c:manualLayout>
          <c:xMode val="edge"/>
          <c:yMode val="edge"/>
          <c:x val="0.36770181090989901"/>
          <c:y val="3.8938674923565494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Hoja1!$C$126:$C$138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Hoja1!$D$126:$D$138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23</c:v>
                </c:pt>
              </c:numCache>
            </c:numRef>
          </c:val>
        </c:ser>
        <c:dLbls>
          <c:showVal val="1"/>
        </c:dLbls>
        <c:gapDepth val="176"/>
        <c:shape val="cylinder"/>
        <c:axId val="102856960"/>
        <c:axId val="102866944"/>
        <c:axId val="0"/>
      </c:bar3DChart>
      <c:catAx>
        <c:axId val="102856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866944"/>
        <c:crosses val="autoZero"/>
        <c:auto val="1"/>
        <c:lblAlgn val="ctr"/>
        <c:lblOffset val="100"/>
      </c:catAx>
      <c:valAx>
        <c:axId val="1028669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285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i="0" baseline="0" dirty="0" smtClean="0">
                <a:effectLst/>
              </a:rPr>
              <a:t>Beneficiados</a:t>
            </a:r>
            <a:endParaRPr lang="es-MX" sz="48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i="0" baseline="0" dirty="0" smtClean="0">
                <a:effectLst/>
              </a:rPr>
              <a:t>2017</a:t>
            </a:r>
            <a:endParaRPr lang="es-MX" sz="4800" dirty="0">
              <a:effectLst/>
            </a:endParaRPr>
          </a:p>
        </c:rich>
      </c:tx>
      <c:layout>
        <c:manualLayout>
          <c:xMode val="edge"/>
          <c:yMode val="edge"/>
          <c:x val="0.41991548430102749"/>
          <c:y val="5.8789764100285163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Hoja1!$C$165:$C$177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Hoja1!$D$165:$D$177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38</c:v>
                </c:pt>
                <c:pt idx="7">
                  <c:v>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45</c:v>
                </c:pt>
              </c:numCache>
            </c:numRef>
          </c:val>
        </c:ser>
        <c:dLbls>
          <c:showVal val="1"/>
        </c:dLbls>
        <c:gapDepth val="176"/>
        <c:shape val="cylinder"/>
        <c:axId val="102965632"/>
        <c:axId val="102967168"/>
        <c:axId val="0"/>
      </c:bar3DChart>
      <c:catAx>
        <c:axId val="1029656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967168"/>
        <c:crosses val="autoZero"/>
        <c:auto val="1"/>
        <c:lblAlgn val="ctr"/>
        <c:lblOffset val="100"/>
      </c:catAx>
      <c:valAx>
        <c:axId val="1029671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296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i="0" baseline="0" dirty="0" smtClean="0">
                <a:effectLst/>
              </a:rPr>
              <a:t>Beneficiados</a:t>
            </a:r>
            <a:endParaRPr lang="es-MX" sz="4800" dirty="0" smtClean="0">
              <a:effectLst/>
            </a:endParaRPr>
          </a:p>
          <a:p>
            <a:pPr algn="ctr" rtl="0">
              <a:defRPr lang="es-MX" sz="48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MX" sz="1800" b="1" i="0" baseline="0" dirty="0" smtClean="0">
                <a:effectLst/>
              </a:rPr>
              <a:t>2017</a:t>
            </a:r>
            <a:endParaRPr lang="es-MX" sz="4800" dirty="0">
              <a:effectLst/>
            </a:endParaRPr>
          </a:p>
        </c:rich>
      </c:tx>
      <c:layout>
        <c:manualLayout>
          <c:xMode val="edge"/>
          <c:yMode val="edge"/>
          <c:x val="0.41067368483605177"/>
          <c:y val="6.0223660785657954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Hoja1!$C$183:$C$195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Hoja1!$D$183:$D$195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372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372</c:v>
                </c:pt>
              </c:numCache>
            </c:numRef>
          </c:val>
        </c:ser>
        <c:dLbls>
          <c:showVal val="1"/>
        </c:dLbls>
        <c:gapDepth val="176"/>
        <c:shape val="cylinder"/>
        <c:axId val="103008512"/>
        <c:axId val="102903808"/>
        <c:axId val="0"/>
      </c:bar3DChart>
      <c:catAx>
        <c:axId val="1030085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02903808"/>
        <c:crosses val="autoZero"/>
        <c:auto val="1"/>
        <c:lblAlgn val="ctr"/>
        <c:lblOffset val="100"/>
      </c:catAx>
      <c:valAx>
        <c:axId val="1029038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300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0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pPr/>
              <a:t>19/06/2018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052736"/>
            <a:ext cx="7340352" cy="2334121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Social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Fracc.IV</a:t>
            </a:r>
            <a:r>
              <a:rPr lang="es-MX" sz="8000" dirty="0" smtClean="0">
                <a:solidFill>
                  <a:schemeClr val="tx1"/>
                </a:solidFill>
              </a:rPr>
              <a:t>, V, VI,VII,XVI-A,XX,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XXXI,XXXIX-A,LIII-A,LIII-B,LIII-C,LII-D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2017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6588931"/>
              </p:ext>
            </p:extLst>
          </p:nvPr>
        </p:nvGraphicFramePr>
        <p:xfrm>
          <a:off x="335360" y="620688"/>
          <a:ext cx="928903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7574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rgbClr val="92D050"/>
                </a:solidFill>
              </a:rPr>
              <a:t>Talleres para padres</a:t>
            </a:r>
            <a:endParaRPr lang="es-MX" sz="4800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33815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Objetivo</a:t>
            </a:r>
          </a:p>
          <a:p>
            <a:pPr algn="just"/>
            <a:r>
              <a:rPr lang="es-MX" dirty="0"/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Meta</a:t>
            </a:r>
          </a:p>
          <a:p>
            <a:pPr algn="ctr"/>
            <a:r>
              <a:rPr lang="es-MX" dirty="0"/>
              <a:t>Mejorar el ámbito familiar.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r>
              <a:rPr lang="es-MX" dirty="0"/>
              <a:t>Impartir platicas preventivas </a:t>
            </a:r>
            <a:r>
              <a:rPr lang="es-MX" dirty="0" smtClean="0"/>
              <a:t>teórico-practicas para  padres y madres </a:t>
            </a:r>
            <a:r>
              <a:rPr lang="es-MX" dirty="0"/>
              <a:t>de </a:t>
            </a:r>
            <a:r>
              <a:rPr lang="es-MX" dirty="0" smtClean="0"/>
              <a:t>familia, sobre </a:t>
            </a:r>
            <a:r>
              <a:rPr lang="es-MX" dirty="0"/>
              <a:t>la importancia </a:t>
            </a:r>
            <a:r>
              <a:rPr lang="es-MX" dirty="0" smtClean="0"/>
              <a:t>de </a:t>
            </a:r>
            <a:r>
              <a:rPr lang="es-MX" dirty="0"/>
              <a:t>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06552511"/>
              </p:ext>
            </p:extLst>
          </p:nvPr>
        </p:nvGraphicFramePr>
        <p:xfrm>
          <a:off x="335360" y="476672"/>
          <a:ext cx="936104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100724" cy="2247012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</a:rPr>
              <a:t>Eventos de Prevención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1902092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es-MX" dirty="0"/>
              <a:t>Generar una estrategia de comunicación para prevenir la violencia contra las mujeres.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r>
              <a:rPr lang="es-MX" dirty="0"/>
              <a:t>Prevenir la violencia </a:t>
            </a:r>
            <a:r>
              <a:rPr lang="es-MX" dirty="0" smtClean="0"/>
              <a:t>familiar y/o de genero.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r>
              <a:rPr lang="es-MX" dirty="0"/>
              <a:t>Fomentar la </a:t>
            </a:r>
            <a:r>
              <a:rPr lang="es-MX" dirty="0" smtClean="0"/>
              <a:t>prevención de </a:t>
            </a:r>
            <a:r>
              <a:rPr lang="es-MX" dirty="0"/>
              <a:t>la violencia </a:t>
            </a:r>
            <a:r>
              <a:rPr lang="es-MX" dirty="0" smtClean="0"/>
              <a:t>familiar y/o de genero, brindando la información necesaria para su detección, prevención y erradicación, a </a:t>
            </a:r>
            <a:r>
              <a:rPr lang="es-MX" dirty="0"/>
              <a:t>través de dinámicas para la </a:t>
            </a:r>
            <a:r>
              <a:rPr lang="es-MX" dirty="0" smtClean="0"/>
              <a:t>comunidad.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8210516"/>
              </p:ext>
            </p:extLst>
          </p:nvPr>
        </p:nvGraphicFramePr>
        <p:xfrm>
          <a:off x="695400" y="404664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0072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5400" y="6206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Encuentro infantil y futbol.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5440" y="2101920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Fomentar el deporte como actividad preventiva, con el objetivo de </a:t>
            </a:r>
            <a:r>
              <a:rPr lang="es-MX" dirty="0" smtClean="0"/>
              <a:t>canalizar sus </a:t>
            </a:r>
            <a:r>
              <a:rPr lang="es-MX" dirty="0"/>
              <a:t>emociones, en conjunto con el desarrollo de sus habilidades sociales.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63676" y="210192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Desarrollar habilidades </a:t>
            </a:r>
            <a:r>
              <a:rPr lang="es-MX" dirty="0" smtClean="0"/>
              <a:t>sociales en los jóvenes.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2279576" y="4509121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el deporte  y la sana convivencia en los niños y jóvenes a través de torneos.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763803"/>
              </p:ext>
            </p:extLst>
          </p:nvPr>
        </p:nvGraphicFramePr>
        <p:xfrm>
          <a:off x="407368" y="548680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6708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CAIPA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Objetivo</a:t>
            </a:r>
          </a:p>
          <a:p>
            <a:pPr algn="just"/>
            <a:r>
              <a:rPr lang="es-MX" dirty="0"/>
              <a:t>Proporcionar una atención integral, conformada </a:t>
            </a:r>
            <a:r>
              <a:rPr lang="es-MX" dirty="0" smtClean="0"/>
              <a:t>por trabajo </a:t>
            </a:r>
            <a:r>
              <a:rPr lang="es-MX" dirty="0"/>
              <a:t>social, </a:t>
            </a:r>
            <a:r>
              <a:rPr lang="es-MX" dirty="0" smtClean="0"/>
              <a:t>psicología, </a:t>
            </a:r>
            <a:r>
              <a:rPr lang="es-MX" dirty="0"/>
              <a:t>atención médica y seguimiento de orientación </a:t>
            </a:r>
            <a:r>
              <a:rPr lang="es-MX" dirty="0" smtClean="0"/>
              <a:t>vocacional para el adolescente y </a:t>
            </a:r>
            <a:r>
              <a:rPr lang="es-MX" dirty="0"/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209188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Meta</a:t>
            </a:r>
          </a:p>
          <a:p>
            <a:pPr algn="ctr"/>
            <a:r>
              <a:rPr lang="es-MX" dirty="0"/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99456" y="4005065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Descripción</a:t>
            </a:r>
          </a:p>
          <a:p>
            <a:pPr algn="just"/>
            <a:r>
              <a:rPr lang="es-MX" dirty="0" smtClean="0"/>
              <a:t>Se </a:t>
            </a:r>
            <a:r>
              <a:rPr lang="es-MX" dirty="0"/>
              <a:t>brinda </a:t>
            </a:r>
            <a:r>
              <a:rPr lang="es-MX" dirty="0" smtClean="0"/>
              <a:t>ayuda a los </a:t>
            </a:r>
            <a:r>
              <a:rPr lang="es-MX" dirty="0"/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Total de beneficiados 2017: 124 pacientes.  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Campamentos de Verano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la sana convivencia y desarrollar habilidades sociales, en niños y adolescentes a través de </a:t>
            </a:r>
            <a:r>
              <a:rPr lang="es-MX" dirty="0" smtClean="0"/>
              <a:t>diversos talleres, deportes </a:t>
            </a:r>
            <a:r>
              <a:rPr lang="es-MX" dirty="0"/>
              <a:t>y dinámicas.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52065110"/>
              </p:ext>
            </p:extLst>
          </p:nvPr>
        </p:nvGraphicFramePr>
        <p:xfrm>
          <a:off x="623392" y="404664"/>
          <a:ext cx="89289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023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 smtClean="0"/>
              <a:t>Programas de Prevención Social del Delito</a:t>
            </a:r>
            <a:br>
              <a:rPr lang="es-MX" dirty="0" smtClean="0"/>
            </a:br>
            <a:r>
              <a:rPr lang="es-MX" dirty="0" smtClean="0"/>
              <a:t>Juárez, N.L.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D.A.R.E.</a:t>
            </a:r>
          </a:p>
          <a:p>
            <a:r>
              <a:rPr lang="es-MX" dirty="0" smtClean="0"/>
              <a:t>Educación Vial.</a:t>
            </a:r>
          </a:p>
          <a:p>
            <a:r>
              <a:rPr lang="es-MX" dirty="0" smtClean="0"/>
              <a:t>Operación Mochila.</a:t>
            </a:r>
          </a:p>
          <a:p>
            <a:r>
              <a:rPr lang="es-MX" dirty="0" smtClean="0"/>
              <a:t>Conferencias.</a:t>
            </a:r>
          </a:p>
          <a:p>
            <a:r>
              <a:rPr lang="es-MX" dirty="0" smtClean="0"/>
              <a:t>Talleres para padres de familia.</a:t>
            </a:r>
          </a:p>
          <a:p>
            <a:r>
              <a:rPr lang="es-MX" dirty="0" smtClean="0"/>
              <a:t>Eventos de Prevención del Delito.</a:t>
            </a:r>
          </a:p>
          <a:p>
            <a:r>
              <a:rPr lang="es-MX" dirty="0" smtClean="0"/>
              <a:t>Encuentro Infantil y fut bol para la convocatoria.</a:t>
            </a:r>
          </a:p>
          <a:p>
            <a:r>
              <a:rPr lang="es-MX" dirty="0" smtClean="0"/>
              <a:t>CAIPA.</a:t>
            </a:r>
          </a:p>
          <a:p>
            <a:r>
              <a:rPr lang="es-MX" dirty="0" smtClean="0"/>
              <a:t>Campamentos de verano.</a:t>
            </a:r>
          </a:p>
          <a:p>
            <a:r>
              <a:rPr lang="es-MX" dirty="0" smtClean="0"/>
              <a:t>Feria de Prevención.</a:t>
            </a:r>
          </a:p>
          <a:p>
            <a:r>
              <a:rPr lang="es-MX" dirty="0" smtClean="0"/>
              <a:t>Rescate de espacios públicos.</a:t>
            </a:r>
          </a:p>
          <a:p>
            <a:r>
              <a:rPr lang="es-MX" dirty="0" smtClean="0"/>
              <a:t>FORTASEG.</a:t>
            </a:r>
          </a:p>
          <a:p>
            <a:r>
              <a:rPr lang="es-MX" dirty="0" smtClean="0"/>
              <a:t>Limpieza de plazas.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Ferias de Prevención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631504" y="2090569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Orientar a través de juegos didácticos a los alumnos sobre la prevención de problemáticas actuales.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225674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Informar sobre prevención.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631504" y="436510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/>
              <a:t>Fomentar la prevención a través de dinámicas, juegos y retos, donde los adolescentes pueden aprender y divertirse al mismo tiempo.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63091771"/>
              </p:ext>
            </p:extLst>
          </p:nvPr>
        </p:nvGraphicFramePr>
        <p:xfrm>
          <a:off x="407368" y="548680"/>
          <a:ext cx="928903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5537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Rescate de espacios públicos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227700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Limpiar y pintar plazas, así como plantar árboles y plantas 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77658" y="222770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just"/>
            <a:r>
              <a:rPr lang="es-MX" dirty="0"/>
              <a:t>Fomentar la prevención Situacional.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443711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 smtClean="0"/>
              <a:t>Realizar limpieza, reforestación y renovación de </a:t>
            </a:r>
            <a:r>
              <a:rPr lang="es-MX" dirty="0"/>
              <a:t>espacios públicos, </a:t>
            </a:r>
            <a:r>
              <a:rPr lang="es-MX" dirty="0" smtClean="0"/>
              <a:t>fomentando la participación ciudadana y aumentando la seguridad de la comunidad.</a:t>
            </a: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6837538"/>
              </p:ext>
            </p:extLst>
          </p:nvPr>
        </p:nvGraphicFramePr>
        <p:xfrm>
          <a:off x="191344" y="548680"/>
          <a:ext cx="972108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4348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FORTASEG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62880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Intervenir el acoso escolar, en la búsqueda de un buen clima de relaciones sociales entre los alumnos, maestros y padres de familia, el cual fomente a la institución como un espacio seguro y libre de violencia dentro y fuera de ella.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00341" y="1630681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just"/>
            <a:r>
              <a:rPr lang="es-MX" dirty="0"/>
              <a:t>Tener en escuelas espacios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487488" y="4437112"/>
            <a:ext cx="7272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 smtClean="0"/>
              <a:t>El programa se llevo a cabo en tres planteles educativos en nivel secundaria, cubriendo la totalidad de alumnos de ambos turnos, quienes recibieron cursos y talleres continuos durante el ciclo escolar.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Total de beneficiados 2017: 1600 alumnos.</a:t>
            </a: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plazas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Restaurar plazas 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ctr"/>
            <a:r>
              <a:rPr lang="es-MX" dirty="0"/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Descripción</a:t>
            </a:r>
          </a:p>
          <a:p>
            <a:pPr algn="ctr"/>
            <a:endParaRPr lang="es-MX" dirty="0"/>
          </a:p>
          <a:p>
            <a:pPr algn="just"/>
            <a:r>
              <a:rPr lang="es-MX" dirty="0"/>
              <a:t>Realizar limpieza, reforestación y </a:t>
            </a:r>
            <a:r>
              <a:rPr lang="es-MX" dirty="0" smtClean="0"/>
              <a:t>restauración </a:t>
            </a:r>
            <a:r>
              <a:rPr lang="es-MX" dirty="0"/>
              <a:t>de </a:t>
            </a:r>
            <a:r>
              <a:rPr lang="es-MX" dirty="0" smtClean="0"/>
              <a:t>plazas, fomentando </a:t>
            </a:r>
            <a:r>
              <a:rPr lang="es-MX" dirty="0"/>
              <a:t>la participación ciudadana y </a:t>
            </a:r>
            <a:r>
              <a:rPr lang="es-MX" dirty="0" smtClean="0"/>
              <a:t>disminuyendo puntos de riesgo para la comunidad.</a:t>
            </a:r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2752367"/>
              </p:ext>
            </p:extLst>
          </p:nvPr>
        </p:nvGraphicFramePr>
        <p:xfrm>
          <a:off x="479376" y="404664"/>
          <a:ext cx="95050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56987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Social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Social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58888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r>
              <a:rPr lang="es-MX" sz="2800" dirty="0" smtClean="0"/>
              <a:t>Ext: 121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308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 smtClean="0">
                <a:solidFill>
                  <a:srgbClr val="92D050"/>
                </a:solidFill>
              </a:rPr>
              <a:t>    D.A.R.E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025616" y="193562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Meta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r>
              <a:rPr lang="es-MX" dirty="0" smtClean="0"/>
              <a:t>Dirigido a nivel preescolar y primaria, para concientizar sobre los riesgos, efectos </a:t>
            </a:r>
            <a:r>
              <a:rPr lang="es-MX" dirty="0"/>
              <a:t>físicos, emocionales, sociales </a:t>
            </a:r>
            <a:r>
              <a:rPr lang="es-MX" dirty="0" smtClean="0"/>
              <a:t>y legales de las sustancias toxicas.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24307666"/>
              </p:ext>
            </p:extLst>
          </p:nvPr>
        </p:nvGraphicFramePr>
        <p:xfrm>
          <a:off x="479376" y="260648"/>
          <a:ext cx="885698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92570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/>
              <a:t>Dirigido a nivel preescolar, basado </a:t>
            </a:r>
            <a:r>
              <a:rPr lang="es-MX" dirty="0"/>
              <a:t>en la </a:t>
            </a:r>
            <a:r>
              <a:rPr lang="es-MX" dirty="0" smtClean="0"/>
              <a:t>enseñanza</a:t>
            </a:r>
            <a:r>
              <a:rPr lang="es-MX" dirty="0"/>
              <a:t> </a:t>
            </a:r>
            <a:r>
              <a:rPr lang="es-MX" dirty="0" smtClean="0"/>
              <a:t>de </a:t>
            </a:r>
            <a:r>
              <a:rPr lang="es-MX" dirty="0"/>
              <a:t>hábitos, practicas y costumbres que tienen </a:t>
            </a:r>
            <a:r>
              <a:rPr lang="es-MX" dirty="0" smtClean="0"/>
              <a:t>como finalidad la protección </a:t>
            </a:r>
            <a:r>
              <a:rPr lang="es-MX" dirty="0"/>
              <a:t>y </a:t>
            </a:r>
            <a:r>
              <a:rPr lang="es-MX" dirty="0" smtClean="0"/>
              <a:t>cuidado de los transeúntes, así como la difusión de la cultura vial.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3695772"/>
              </p:ext>
            </p:extLst>
          </p:nvPr>
        </p:nvGraphicFramePr>
        <p:xfrm>
          <a:off x="839416" y="404664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Operación Mochila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Objetivo:</a:t>
            </a:r>
            <a:endParaRPr lang="es-MX" dirty="0"/>
          </a:p>
          <a:p>
            <a:pPr algn="just"/>
            <a:r>
              <a:rPr lang="es-MX" dirty="0"/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223526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Meta:</a:t>
            </a:r>
            <a:endParaRPr lang="es-MX" dirty="0"/>
          </a:p>
          <a:p>
            <a:pPr algn="ctr"/>
            <a:r>
              <a:rPr lang="es-MX" dirty="0"/>
              <a:t>Mejorar el ámbito </a:t>
            </a:r>
            <a:r>
              <a:rPr lang="es-MX" dirty="0" smtClean="0"/>
              <a:t>escolar en materia de seguridad. 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Descripción</a:t>
            </a:r>
          </a:p>
          <a:p>
            <a:pPr algn="just"/>
            <a:r>
              <a:rPr lang="es-MX" dirty="0" smtClean="0"/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/>
              <a:t>que puedan ser utilizados para causar </a:t>
            </a:r>
            <a:r>
              <a:rPr lang="es-MX" dirty="0" smtClean="0"/>
              <a:t>daño, estén prohibidos dentro del plantel o </a:t>
            </a:r>
            <a:r>
              <a:rPr lang="es-MX" dirty="0"/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69314812"/>
              </p:ext>
            </p:extLst>
          </p:nvPr>
        </p:nvGraphicFramePr>
        <p:xfrm>
          <a:off x="335360" y="404664"/>
          <a:ext cx="914501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Conferencias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Objetivo</a:t>
            </a:r>
          </a:p>
          <a:p>
            <a:pPr algn="just"/>
            <a:r>
              <a:rPr lang="es-MX" dirty="0"/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Meta</a:t>
            </a:r>
          </a:p>
          <a:p>
            <a:pPr algn="just"/>
            <a:r>
              <a:rPr lang="es-MX" dirty="0"/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Descripción</a:t>
            </a:r>
          </a:p>
          <a:p>
            <a:pPr algn="ctr"/>
            <a:r>
              <a:rPr lang="es-MX" dirty="0" smtClean="0"/>
              <a:t>Impartir platicas preventivas teórico-practicas en todos los niveles educativos, sobre temas actuales y de interés para la comunidad.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</TotalTime>
  <Words>1043</Words>
  <Application>Microsoft Office PowerPoint</Application>
  <PresentationFormat>Personalizado</PresentationFormat>
  <Paragraphs>172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Faceta</vt:lpstr>
      <vt:lpstr>    Prevención Social del Delito, Juárez, N.L.</vt:lpstr>
      <vt:lpstr>Programas de Prevención Social del Delito Juárez, N.L. </vt:lpstr>
      <vt:lpstr>    D.A.R.E</vt:lpstr>
      <vt:lpstr>Diapositiva 4</vt:lpstr>
      <vt:lpstr>Educación Vial</vt:lpstr>
      <vt:lpstr>Diapositiva 6</vt:lpstr>
      <vt:lpstr>Operación Mochila</vt:lpstr>
      <vt:lpstr>Diapositiva 8</vt:lpstr>
      <vt:lpstr>Conferencias</vt:lpstr>
      <vt:lpstr>Diapositiva 10</vt:lpstr>
      <vt:lpstr>Talleres para padres</vt:lpstr>
      <vt:lpstr>Diapositiva 12</vt:lpstr>
      <vt:lpstr>Eventos de Prevención</vt:lpstr>
      <vt:lpstr>Diapositiva 14</vt:lpstr>
      <vt:lpstr>Encuentro infantil y futbol.</vt:lpstr>
      <vt:lpstr>Diapositiva 16</vt:lpstr>
      <vt:lpstr>CAIPA</vt:lpstr>
      <vt:lpstr>Campamentos de Verano</vt:lpstr>
      <vt:lpstr>Diapositiva 19</vt:lpstr>
      <vt:lpstr>Ferias de Prevención</vt:lpstr>
      <vt:lpstr>Diapositiva 21</vt:lpstr>
      <vt:lpstr>Rescate de espacios públicos</vt:lpstr>
      <vt:lpstr>Diapositiva 23</vt:lpstr>
      <vt:lpstr>FORTASEG</vt:lpstr>
      <vt:lpstr>Limpieza de plazas</vt:lpstr>
      <vt:lpstr>Diapositiva 26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luis michel</cp:lastModifiedBy>
  <cp:revision>47</cp:revision>
  <dcterms:created xsi:type="dcterms:W3CDTF">2018-06-16T14:53:08Z</dcterms:created>
  <dcterms:modified xsi:type="dcterms:W3CDTF">2018-06-19T22:49:44Z</dcterms:modified>
</cp:coreProperties>
</file>